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png" ContentType="image/png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slides/slide8.xml" Type="http://schemas.openxmlformats.org/officeDocument/2006/relationships/slide" Id="rId13"/><Relationship Target="theme/theme3.xml" Type="http://schemas.openxmlformats.org/officeDocument/2006/relationships/theme" Id="rId1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5" name="Shape 3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6" name="Shape 3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5" name="Shape 4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6" name="Shape 4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5" name="Shape 5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4" name="Shape 6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3" name="Shape 7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3" name="Shape 9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type="ctrTitle"/>
          </p:nvPr>
        </p:nvSpPr>
        <p:spPr>
          <a:xfrm>
            <a:off y="1583342" x="685800"/>
            <a:ext cy="1159856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9" name="Shape 9"/>
          <p:cNvSpPr txBox="1"/>
          <p:nvPr>
            <p:ph idx="1" type="subTitle"/>
          </p:nvPr>
        </p:nvSpPr>
        <p:spPr>
          <a:xfrm>
            <a:off y="2840053" x="685800"/>
            <a:ext cy="784737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200150" x="457200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200150" x="4692273"/>
            <a:ext cy="3725680" cx="3994525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4406309" x="457200"/>
            <a:ext cy="51952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1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250" cx="82296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80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2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0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4.png" Type="http://schemas.openxmlformats.org/officeDocument/2006/relationships/image" Id="rId4"/><Relationship Target="../media/image01.jpg" Type="http://schemas.openxmlformats.org/officeDocument/2006/relationships/image" Id="rId3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1.xml" Type="http://schemas.openxmlformats.org/officeDocument/2006/relationships/slideLayout" Id="rId1"/><Relationship Target="../media/image05.jpg" Type="http://schemas.openxmlformats.org/officeDocument/2006/relationships/image" Id="rId4"/><Relationship Target="../media/image01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pic>
        <p:nvPicPr>
          <p:cNvPr id="23" name="Shape 23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0" x="0"/>
            <a:ext cy="5143499" cx="9143999"/>
          </a:xfrm>
          <a:prstGeom prst="rect">
            <a:avLst/>
          </a:prstGeom>
        </p:spPr>
      </p:pic>
      <p:sp>
        <p:nvSpPr>
          <p:cNvPr id="24" name="Shape 24"/>
          <p:cNvSpPr txBox="1"/>
          <p:nvPr>
            <p:ph idx="1" type="subTitle"/>
          </p:nvPr>
        </p:nvSpPr>
        <p:spPr>
          <a:xfrm>
            <a:off y="4200425" x="685800"/>
            <a:ext cy="3470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b="1" lang="nl">
                <a:solidFill>
                  <a:srgbClr val="FFFFFF"/>
                </a:solidFill>
              </a:rPr>
              <a:t>Gemaakt door: David, Bart, Thijs en Teun</a:t>
            </a:r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 b="1">
              <a:solidFill>
                <a:srgbClr val="FFFFFF"/>
              </a:solidFill>
            </a:endParaRPr>
          </a:p>
        </p:txBody>
      </p:sp>
      <p:sp>
        <p:nvSpPr>
          <p:cNvPr id="25" name="Shape 25"/>
          <p:cNvSpPr txBox="1"/>
          <p:nvPr/>
        </p:nvSpPr>
        <p:spPr>
          <a:xfrm>
            <a:off y="134875" x="2476300"/>
            <a:ext cy="1421400" cx="4622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b="1" sz="6000" lang="nl">
                <a:solidFill>
                  <a:srgbClr val="FFFFFF"/>
                </a:solidFill>
              </a:rPr>
              <a:t>De Maya's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0" name="Shape 30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" name="Shape 31"/>
          <p:cNvSpPr txBox="1"/>
          <p:nvPr/>
        </p:nvSpPr>
        <p:spPr>
          <a:xfrm>
            <a:off y="355547" x="375105"/>
            <a:ext cy="3998999" cx="4383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32" name="Shape 32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-12700" x="0"/>
            <a:ext cy="5143499" cx="9143999"/>
          </a:xfrm>
          <a:prstGeom prst="rect">
            <a:avLst/>
          </a:prstGeom>
        </p:spPr>
      </p:pic>
      <p:sp>
        <p:nvSpPr>
          <p:cNvPr id="33" name="Shape 33"/>
          <p:cNvSpPr txBox="1"/>
          <p:nvPr>
            <p:ph idx="1" type="subTitle"/>
          </p:nvPr>
        </p:nvSpPr>
        <p:spPr>
          <a:xfrm>
            <a:off y="1018562" x="766275"/>
            <a:ext cy="36821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- Natuurlandschap en dergelijke (Thijs)</a:t>
            </a:r>
          </a:p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- Herkomst en Geschiedenis (Thijs)</a:t>
            </a:r>
          </a:p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- Bestaanswijze (Bart)</a:t>
            </a:r>
          </a:p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- Cultuur (David)</a:t>
            </a:r>
          </a:p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b="1" sz="2400">
              <a:solidFill>
                <a:srgbClr val="000000"/>
              </a:solidFill>
            </a:endParaRPr>
          </a:p>
        </p:txBody>
      </p:sp>
      <p:sp>
        <p:nvSpPr>
          <p:cNvPr id="34" name="Shape 34"/>
          <p:cNvSpPr txBox="1"/>
          <p:nvPr/>
        </p:nvSpPr>
        <p:spPr>
          <a:xfrm>
            <a:off y="244800" x="536475"/>
            <a:ext cy="734400" cx="8080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3600" lang="nl"/>
              <a:t>Inhoudsopgave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" name="Shape 40"/>
          <p:cNvSpPr txBox="1"/>
          <p:nvPr/>
        </p:nvSpPr>
        <p:spPr>
          <a:xfrm>
            <a:off y="355547" x="375105"/>
            <a:ext cy="3998999" cx="4383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41" name="Shape 4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-12700" x="0"/>
            <a:ext cy="5143499" cx="9143999"/>
          </a:xfrm>
          <a:prstGeom prst="rect">
            <a:avLst/>
          </a:prstGeom>
        </p:spPr>
      </p:pic>
      <p:sp>
        <p:nvSpPr>
          <p:cNvPr id="42" name="Shape 42"/>
          <p:cNvSpPr txBox="1"/>
          <p:nvPr>
            <p:ph idx="1" type="subTitle"/>
          </p:nvPr>
        </p:nvSpPr>
        <p:spPr>
          <a:xfrm>
            <a:off y="1018562" x="766275"/>
            <a:ext cy="36821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- Grafheuvels</a:t>
            </a:r>
          </a:p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- 800/900 droog</a:t>
            </a:r>
          </a:p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- Guatemala </a:t>
            </a:r>
          </a:p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- Yucatàn</a:t>
            </a:r>
          </a:p>
        </p:txBody>
      </p:sp>
      <p:sp>
        <p:nvSpPr>
          <p:cNvPr id="43" name="Shape 43"/>
          <p:cNvSpPr txBox="1"/>
          <p:nvPr/>
        </p:nvSpPr>
        <p:spPr>
          <a:xfrm>
            <a:off y="244800" x="536475"/>
            <a:ext cy="734400" cx="8080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3600" lang="nl"/>
              <a:t>Natuurlandschap en dergelijke</a:t>
            </a:r>
          </a:p>
        </p:txBody>
      </p:sp>
      <p:pic>
        <p:nvPicPr>
          <p:cNvPr id="44" name="Shape 44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227950" x="4725475"/>
            <a:ext cy="2753175" cx="331502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8" name="Shape 4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9" name="Shape 4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0" name="Shape 50"/>
          <p:cNvSpPr txBox="1"/>
          <p:nvPr/>
        </p:nvSpPr>
        <p:spPr>
          <a:xfrm>
            <a:off y="355547" x="375105"/>
            <a:ext cy="3998999" cx="4383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1" name="Shape 5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-12700" x="0"/>
            <a:ext cy="5143499" cx="9143999"/>
          </a:xfrm>
          <a:prstGeom prst="rect">
            <a:avLst/>
          </a:prstGeom>
        </p:spPr>
      </p:pic>
      <p:sp>
        <p:nvSpPr>
          <p:cNvPr id="52" name="Shape 52"/>
          <p:cNvSpPr txBox="1"/>
          <p:nvPr>
            <p:ph idx="1" type="subTitle"/>
          </p:nvPr>
        </p:nvSpPr>
        <p:spPr>
          <a:xfrm>
            <a:off y="1018562" x="766275"/>
            <a:ext cy="36821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>
              <a:spcBef>
                <a:spcPts val="0"/>
              </a:spcBef>
              <a:buNone/>
            </a:pPr>
            <a:r>
              <a:rPr b="1" sz="2000" lang="nl">
                <a:solidFill>
                  <a:srgbClr val="000000"/>
                </a:solidFill>
              </a:rPr>
              <a:t>- Olmeken</a:t>
            </a:r>
          </a:p>
          <a:p>
            <a:pPr algn="l" rtl="0" lvl="0">
              <a:spcBef>
                <a:spcPts val="0"/>
              </a:spcBef>
              <a:buNone/>
            </a:pPr>
            <a:r>
              <a:rPr b="1" sz="2000" lang="nl">
                <a:solidFill>
                  <a:srgbClr val="000000"/>
                </a:solidFill>
              </a:rPr>
              <a:t>- 2000 v. Chr.</a:t>
            </a:r>
          </a:p>
          <a:p>
            <a:pPr algn="l" rtl="0" lvl="0">
              <a:spcBef>
                <a:spcPts val="0"/>
              </a:spcBef>
              <a:buNone/>
            </a:pPr>
            <a:r>
              <a:rPr b="1" sz="2000" lang="nl">
                <a:solidFill>
                  <a:srgbClr val="000000"/>
                </a:solidFill>
              </a:rPr>
              <a:t>- 250 tot 900 n. Chr.</a:t>
            </a:r>
          </a:p>
          <a:p>
            <a:pPr algn="l" rtl="0" lvl="0">
              <a:spcBef>
                <a:spcPts val="0"/>
              </a:spcBef>
              <a:buNone/>
            </a:pPr>
            <a:r>
              <a:rPr b="1" sz="2000" lang="nl">
                <a:solidFill>
                  <a:srgbClr val="000000"/>
                </a:solidFill>
              </a:rPr>
              <a:t>- 1502 Columbus</a:t>
            </a:r>
          </a:p>
          <a:p>
            <a:pPr algn="l" rtl="0" lvl="0">
              <a:spcBef>
                <a:spcPts val="0"/>
              </a:spcBef>
              <a:buNone/>
            </a:pPr>
            <a:r>
              <a:rPr b="1" sz="2000" lang="nl">
                <a:solidFill>
                  <a:srgbClr val="000000"/>
                </a:solidFill>
              </a:rPr>
              <a:t>- 1697 Spanje</a:t>
            </a:r>
          </a:p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b="1" sz="2000">
              <a:solidFill>
                <a:srgbClr val="000000"/>
              </a:solidFill>
            </a:endParaRPr>
          </a:p>
        </p:txBody>
      </p:sp>
      <p:sp>
        <p:nvSpPr>
          <p:cNvPr id="53" name="Shape 53"/>
          <p:cNvSpPr txBox="1"/>
          <p:nvPr/>
        </p:nvSpPr>
        <p:spPr>
          <a:xfrm>
            <a:off y="244800" x="536475"/>
            <a:ext cy="734400" cx="8080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3600" lang="nl"/>
              <a:t>Herkomst en geschiedenis</a:t>
            </a:r>
          </a:p>
        </p:txBody>
      </p:sp>
      <p:pic>
        <p:nvPicPr>
          <p:cNvPr id="54" name="Shape 54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928049" x="3923025"/>
            <a:ext cy="1957450" cx="305187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 txBox="1"/>
          <p:nvPr/>
        </p:nvSpPr>
        <p:spPr>
          <a:xfrm>
            <a:off y="355547" x="375105"/>
            <a:ext cy="3998999" cx="4383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61" name="Shape 61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-12700" x="0"/>
            <a:ext cy="5143499" cx="9143999"/>
          </a:xfrm>
          <a:prstGeom prst="rect">
            <a:avLst/>
          </a:prstGeom>
        </p:spPr>
      </p:pic>
      <p:sp>
        <p:nvSpPr>
          <p:cNvPr id="62" name="Shape 62"/>
          <p:cNvSpPr txBox="1"/>
          <p:nvPr>
            <p:ph idx="1" type="subTitle"/>
          </p:nvPr>
        </p:nvSpPr>
        <p:spPr>
          <a:xfrm>
            <a:off y="1018562" x="766275"/>
            <a:ext cy="36821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De Maya’s waren goed in </a:t>
            </a:r>
            <a:r>
              <a:rPr b="1" sz="2400" lang="nl">
                <a:solidFill>
                  <a:schemeClr val="dk1"/>
                </a:solidFill>
              </a:rPr>
              <a:t>kunst, architectuur, wiskunde en astronomie.</a:t>
            </a:r>
          </a:p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chemeClr val="dk1"/>
                </a:solidFill>
              </a:rPr>
              <a:t>een van de eerste met een schrift.</a:t>
            </a:r>
          </a:p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chemeClr val="dk1"/>
                </a:solidFill>
              </a:rPr>
              <a:t>eigen taal.</a:t>
            </a:r>
          </a:p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chemeClr val="dk1"/>
                </a:solidFill>
              </a:rPr>
              <a:t>grote bouwwerken.</a:t>
            </a:r>
          </a:p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  <a:p>
            <a:pPr algn="l" rtl="0" lvl="0">
              <a:spcBef>
                <a:spcPts val="0"/>
              </a:spcBef>
              <a:buNone/>
            </a:pPr>
            <a:r>
              <a:rPr b="1" sz="2400" lang="nl">
                <a:solidFill>
                  <a:schemeClr val="dk1"/>
                </a:solidFill>
              </a:rPr>
              <a:t>8/9 miljoen maya’s</a:t>
            </a:r>
          </a:p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b="1" sz="2400">
              <a:solidFill>
                <a:schemeClr val="dk1"/>
              </a:solidFill>
            </a:endParaRPr>
          </a:p>
        </p:txBody>
      </p:sp>
      <p:sp>
        <p:nvSpPr>
          <p:cNvPr id="63" name="Shape 63"/>
          <p:cNvSpPr txBox="1"/>
          <p:nvPr/>
        </p:nvSpPr>
        <p:spPr>
          <a:xfrm>
            <a:off y="244800" x="536475"/>
            <a:ext cy="734400" cx="8080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3600" lang="nl"/>
              <a:t>Bestaanswijze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8" name="Shape 68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9" name="Shape 69"/>
          <p:cNvSpPr txBox="1"/>
          <p:nvPr/>
        </p:nvSpPr>
        <p:spPr>
          <a:xfrm>
            <a:off y="355547" x="375105"/>
            <a:ext cy="3998999" cx="4383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0" name="Shape 70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-12700" x="0"/>
            <a:ext cy="5143499" cx="9143999"/>
          </a:xfrm>
          <a:prstGeom prst="rect">
            <a:avLst/>
          </a:prstGeom>
        </p:spPr>
      </p:pic>
      <p:sp>
        <p:nvSpPr>
          <p:cNvPr id="71" name="Shape 71"/>
          <p:cNvSpPr txBox="1"/>
          <p:nvPr>
            <p:ph idx="1" type="subTitle"/>
          </p:nvPr>
        </p:nvSpPr>
        <p:spPr>
          <a:xfrm>
            <a:off y="1018562" x="766275"/>
            <a:ext cy="36821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 indent="45720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- goden</a:t>
            </a:r>
          </a:p>
          <a:p>
            <a:pPr algn="l" rtl="0" lvl="0" indent="45720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- planeten</a:t>
            </a:r>
          </a:p>
          <a:p>
            <a:pPr algn="l" rtl="0" lvl="0" indent="457200">
              <a:spcBef>
                <a:spcPts val="0"/>
              </a:spcBef>
              <a:buNone/>
            </a:pPr>
            <a:r>
              <a:rPr b="1" sz="2400" lang="nl">
                <a:solidFill>
                  <a:srgbClr val="000000"/>
                </a:solidFill>
              </a:rPr>
              <a:t>- Maya mode</a:t>
            </a:r>
          </a:p>
          <a:p>
            <a:pPr algn="l" rtl="0" lvl="0" indent="457200">
              <a:spcBef>
                <a:spcPts val="0"/>
              </a:spcBef>
              <a:buNone/>
            </a:pPr>
            <a:r>
              <a:t/>
            </a:r>
            <a:endParaRPr b="1" sz="2400">
              <a:solidFill>
                <a:srgbClr val="FFFFFF"/>
              </a:solidFill>
            </a:endParaRPr>
          </a:p>
        </p:txBody>
      </p:sp>
      <p:sp>
        <p:nvSpPr>
          <p:cNvPr id="72" name="Shape 72"/>
          <p:cNvSpPr txBox="1"/>
          <p:nvPr/>
        </p:nvSpPr>
        <p:spPr>
          <a:xfrm>
            <a:off y="244800" x="536475"/>
            <a:ext cy="734400" cx="8080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3600" lang="nl"/>
              <a:t>Cultuur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7" name="Shape 77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8" name="Shape 78"/>
          <p:cNvSpPr txBox="1"/>
          <p:nvPr>
            <p:ph idx="1" type="subTitle"/>
          </p:nvPr>
        </p:nvSpPr>
        <p:spPr>
          <a:xfrm>
            <a:off y="2840053" x="685800"/>
            <a:ext cy="7847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9" name="Shape 7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-12700" x="0"/>
            <a:ext cy="5143499" cx="9143999"/>
          </a:xfrm>
          <a:prstGeom prst="rect">
            <a:avLst/>
          </a:prstGeom>
        </p:spPr>
      </p:pic>
      <p:sp>
        <p:nvSpPr>
          <p:cNvPr id="80" name="Shape 80"/>
          <p:cNvSpPr txBox="1"/>
          <p:nvPr/>
        </p:nvSpPr>
        <p:spPr>
          <a:xfrm>
            <a:off y="179350" x="1915075"/>
            <a:ext cy="543899" cx="5675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sz="3000" lang="nl">
                <a:solidFill>
                  <a:srgbClr val="FFFFFF"/>
                </a:solidFill>
              </a:rPr>
              <a:t>  Toekomst Van De Maya’s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y="1041425" x="769500"/>
            <a:ext cy="3060600" cx="30836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rPr lang="nl"/>
              <a:t>- 2012</a:t>
            </a:r>
          </a:p>
          <a:p>
            <a:pPr rtl="0" lvl="0">
              <a:spcBef>
                <a:spcPts val="0"/>
              </a:spcBef>
              <a:buNone/>
            </a:pPr>
            <a:r>
              <a:rPr lang="nl"/>
              <a:t>- Muur in Guatamala</a:t>
            </a:r>
          </a:p>
          <a:p>
            <a:pPr rtl="0" lvl="0">
              <a:spcBef>
                <a:spcPts val="0"/>
              </a:spcBef>
              <a:buNone/>
            </a:pPr>
            <a:r>
              <a:rPr lang="nl"/>
              <a:t>- Mythes</a:t>
            </a:r>
          </a:p>
          <a:p>
            <a:pPr>
              <a:spcBef>
                <a:spcPts val="0"/>
              </a:spcBef>
              <a:buNone/>
            </a:pPr>
            <a:r>
              <a:rPr lang="nl"/>
              <a:t>- </a:t>
            </a:r>
          </a:p>
        </p:txBody>
      </p:sp>
      <p:pic>
        <p:nvPicPr>
          <p:cNvPr id="82" name="Shape 82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162950" x="5444350"/>
            <a:ext cy="1767875" cx="35357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 txBox="1"/>
          <p:nvPr>
            <p:ph type="ctrTitle"/>
          </p:nvPr>
        </p:nvSpPr>
        <p:spPr>
          <a:xfrm>
            <a:off y="1583342" x="685800"/>
            <a:ext cy="11597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 txBox="1"/>
          <p:nvPr/>
        </p:nvSpPr>
        <p:spPr>
          <a:xfrm>
            <a:off y="355547" x="375105"/>
            <a:ext cy="3998999" cx="43839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rtl="0"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9" name="Shape 89"/>
          <p:cNvPicPr preferRelativeResize="0"/>
          <p:nvPr/>
        </p:nvPicPr>
        <p:blipFill>
          <a:blip r:embed="rId3"/>
          <a:stretch>
            <a:fillRect/>
          </a:stretch>
        </p:blipFill>
        <p:spPr>
          <a:xfrm>
            <a:off y="-12700" x="0"/>
            <a:ext cy="5143499" cx="9143999"/>
          </a:xfrm>
          <a:prstGeom prst="rect">
            <a:avLst/>
          </a:prstGeom>
        </p:spPr>
      </p:pic>
      <p:sp>
        <p:nvSpPr>
          <p:cNvPr id="90" name="Shape 90"/>
          <p:cNvSpPr txBox="1"/>
          <p:nvPr>
            <p:ph idx="1" type="subTitle"/>
          </p:nvPr>
        </p:nvSpPr>
        <p:spPr>
          <a:xfrm>
            <a:off y="1018562" x="766275"/>
            <a:ext cy="3682199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l" rtl="0" lvl="0">
              <a:spcBef>
                <a:spcPts val="0"/>
              </a:spcBef>
              <a:buNone/>
            </a:pPr>
            <a:r>
              <a:t/>
            </a:r>
            <a:endParaRPr b="1" sz="3600">
              <a:solidFill>
                <a:srgbClr val="000000"/>
              </a:solidFill>
            </a:endParaRPr>
          </a:p>
        </p:txBody>
      </p:sp>
      <p:sp>
        <p:nvSpPr>
          <p:cNvPr id="91" name="Shape 91"/>
          <p:cNvSpPr txBox="1"/>
          <p:nvPr/>
        </p:nvSpPr>
        <p:spPr>
          <a:xfrm>
            <a:off y="284150" x="531750"/>
            <a:ext cy="734400" cx="80805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algn="ctr" rtl="0" lvl="0">
              <a:spcBef>
                <a:spcPts val="0"/>
              </a:spcBef>
              <a:buNone/>
            </a:pPr>
            <a:r>
              <a:rPr b="1" sz="3600" lang="nl"/>
              <a:t>Zijn er nog vragen????</a:t>
            </a:r>
          </a:p>
        </p:txBody>
      </p:sp>
      <p:pic>
        <p:nvPicPr>
          <p:cNvPr id="92" name="Shape 92"/>
          <p:cNvPicPr preferRelativeResize="0"/>
          <p:nvPr/>
        </p:nvPicPr>
        <p:blipFill>
          <a:blip r:embed="rId4"/>
          <a:stretch>
            <a:fillRect/>
          </a:stretch>
        </p:blipFill>
        <p:spPr>
          <a:xfrm>
            <a:off y="1537950" x="2653725"/>
            <a:ext cy="2643399" cx="3150924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