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1" name="Shape 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/>
        </p:txBody>
      </p:sp>
      <p:sp>
        <p:nvSpPr>
          <p:cNvPr id="7" name="Shape 7"/>
          <p:cNvSpPr txBox="1"/>
          <p:nvPr/>
        </p:nvSpPr>
        <p:spPr>
          <a:xfrm>
            <a:off y="1033825" x="1049400"/>
            <a:ext cy="3873900" cx="75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4"/><Relationship Target="../media/image03.png" Type="http://schemas.openxmlformats.org/officeDocument/2006/relationships/image" Id="rId3"/><Relationship Target="../media/image05.png" Type="http://schemas.openxmlformats.org/officeDocument/2006/relationships/image" Id="rId6"/><Relationship Target="../media/image06.png" Type="http://schemas.openxmlformats.org/officeDocument/2006/relationships/image" Id="rId5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youtube.com/v/kazH27i-nA0" Type="http://schemas.openxmlformats.org/officeDocument/2006/relationships/hyperlink" TargetMode="External" Id="rId4"/><Relationship Target="../media/image02.png" Type="http://schemas.openxmlformats.org/officeDocument/2006/relationships/image" Id="rId6"/><Relationship Target="../media/image04.jp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royal.gov.uk/MonarchUK/Symbols/UnionJack.aspx" Type="http://schemas.openxmlformats.org/officeDocument/2006/relationships/hyperlink" TargetMode="External" Id="rId4"/><Relationship Target="../media/image07.png" Type="http://schemas.openxmlformats.org/officeDocument/2006/relationships/image" Id="rId3"/><Relationship Target="http://www.vexillologymatters.org/british-flag.htm" Type="http://schemas.openxmlformats.org/officeDocument/2006/relationships/hyperlink" TargetMode="External" Id="rId6"/><Relationship Target="http://nl.wikipedia.org/wiki/Vlag_van_het_Verenigd_Koninkrijk" Type="http://schemas.openxmlformats.org/officeDocument/2006/relationships/hyperlink" TargetMode="External" Id="rId5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en-GB"/>
              <a:t>         </a:t>
            </a:r>
            <a:r>
              <a:rPr lang="en-GB">
                <a:solidFill>
                  <a:srgbClr val="FFFFFF"/>
                </a:solidFill>
              </a:rPr>
              <a:t>The british flag</a:t>
            </a:r>
          </a:p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1" lang="en-GB">
                <a:solidFill>
                  <a:srgbClr val="000000"/>
                </a:solidFill>
              </a:rPr>
              <a:t>Made by David, Bart and Stef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2" name="Shape 3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38574" x="432425"/>
            <a:ext cy="4787275" cx="8279150"/>
          </a:xfrm>
          <a:prstGeom prst="rect">
            <a:avLst/>
          </a:prstGeom>
        </p:spPr>
      </p:pic>
      <p:sp>
        <p:nvSpPr>
          <p:cNvPr id="33" name="Shape 33"/>
          <p:cNvSpPr txBox="1"/>
          <p:nvPr/>
        </p:nvSpPr>
        <p:spPr>
          <a:xfrm>
            <a:off y="2897100" x="6226350"/>
            <a:ext cy="331800" cx="899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north</a:t>
            </a:r>
          </a:p>
        </p:txBody>
      </p:sp>
      <p:sp>
        <p:nvSpPr>
          <p:cNvPr id="34" name="Shape 34"/>
          <p:cNvSpPr/>
          <p:nvPr/>
        </p:nvSpPr>
        <p:spPr>
          <a:xfrm>
            <a:off y="3030200" x="5885775"/>
            <a:ext cy="198600" cx="4104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5" name="Shape 3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4478162" x="82550"/>
            <a:ext cy="447675" cx="904875"/>
          </a:xfrm>
          <a:prstGeom prst="rect">
            <a:avLst/>
          </a:prstGeom>
        </p:spPr>
      </p:pic>
      <p:pic>
        <p:nvPicPr>
          <p:cNvPr id="36" name="Shape 3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478162" x="987425"/>
            <a:ext cy="447675" cx="904875"/>
          </a:xfrm>
          <a:prstGeom prst="rect">
            <a:avLst/>
          </a:prstGeom>
        </p:spPr>
      </p:pic>
      <p:pic>
        <p:nvPicPr>
          <p:cNvPr id="37" name="Shape 37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4478162" x="1892300"/>
            <a:ext cy="447675" cx="9048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>
            <a:hlinkClick r:id="rId4"/>
          </p:cNvPr>
          <p:cNvSpPr/>
          <p:nvPr/>
        </p:nvSpPr>
        <p:spPr>
          <a:xfrm>
            <a:off y="326475" x="220523"/>
            <a:ext cy="4284324" cx="864155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  <p:pic>
        <p:nvPicPr>
          <p:cNvPr id="43" name="Shape 4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26475" x="220525"/>
            <a:ext cy="4284324" cx="8641550"/>
          </a:xfrm>
          <a:prstGeom prst="rect">
            <a:avLst/>
          </a:prstGeom>
        </p:spPr>
      </p:pic>
      <p:sp>
        <p:nvSpPr>
          <p:cNvPr id="44" name="Shape 44"/>
          <p:cNvSpPr txBox="1"/>
          <p:nvPr>
            <p:ph idx="1" type="body"/>
          </p:nvPr>
        </p:nvSpPr>
        <p:spPr>
          <a:xfrm>
            <a:off y="378850" x="264200"/>
            <a:ext cy="4107299" cx="8355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400" lang="en-GB"/>
              <a:t>The Union Flag is shown on Government buildings on: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Days marking the birthdays of members of the Royal Family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Commonwealth Day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Coronation Day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The Queen's official birthday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Remembrance Day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On the days of the State Opening and prorogation of Parliament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presetID="10" fill="hold" presetSubtype="0" presetClass="exit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Facts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400" lang="en-GB"/>
              <a:t>- Did you know the british flag is actually called The Union Jack</a:t>
            </a:r>
          </a:p>
          <a:p>
            <a:pPr rtl="0" lvl="0">
              <a:spcBef>
                <a:spcPts val="0"/>
              </a:spcBef>
              <a:buNone/>
            </a:pPr>
            <a:r>
              <a:rPr sz="1400" lang="en-GB"/>
              <a:t>- The actual background, or field, is blue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-GB"/>
              <a:t>- The colors on the British flag represent the following: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1400" lang="en-GB"/>
              <a:t>  </a:t>
            </a:r>
            <a:r>
              <a:rPr sz="1400" lang="en-GB">
                <a:solidFill>
                  <a:srgbClr val="FFFFFF"/>
                </a:solidFill>
              </a:rPr>
              <a:t>White</a:t>
            </a:r>
            <a:r>
              <a:rPr sz="1400" lang="en-GB"/>
              <a:t> - peace and honesty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1400" lang="en-GB"/>
              <a:t>  </a:t>
            </a:r>
            <a:r>
              <a:rPr sz="1400" lang="en-GB">
                <a:solidFill>
                  <a:srgbClr val="FF0000"/>
                </a:solidFill>
              </a:rPr>
              <a:t>Red</a:t>
            </a:r>
            <a:r>
              <a:rPr sz="1400" lang="en-GB"/>
              <a:t> - hardiness, bravery, strength &amp; valour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1400" lang="en-GB"/>
              <a:t> </a:t>
            </a:r>
            <a:r>
              <a:rPr sz="1400" lang="en-GB">
                <a:solidFill>
                  <a:srgbClr val="0000FF"/>
                </a:solidFill>
              </a:rPr>
              <a:t> Blue</a:t>
            </a:r>
            <a:r>
              <a:rPr sz="1400" lang="en-GB"/>
              <a:t> - vigilance, truth and loyalty, perseverance &amp; justice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1400" lang="en-GB"/>
              <a:t>Questions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-GB"/>
              <a:t>1. What is the nickname of the flag of the United Kingdom? 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sz="1400" lang="en-GB"/>
              <a:t>2. What colors are in this flag?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-GB"/>
              <a:t>3. The flags of what countries are represented in this flag? 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sz="1400" lang="en-GB"/>
              <a:t>4. When was this flag first used?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  <p:sp>
        <p:nvSpPr>
          <p:cNvPr id="51" name="Shape 51"/>
          <p:cNvSpPr txBox="1"/>
          <p:nvPr/>
        </p:nvSpPr>
        <p:spPr>
          <a:xfrm>
            <a:off y="3327125" x="5291950"/>
            <a:ext cy="288000" cx="2052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The Union Jack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y="3562725" x="3021500"/>
            <a:ext cy="235799" cx="1571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White-Red-Blue</a:t>
            </a:r>
          </a:p>
        </p:txBody>
      </p:sp>
      <p:sp>
        <p:nvSpPr>
          <p:cNvPr id="53" name="Shape 53"/>
          <p:cNvSpPr txBox="1"/>
          <p:nvPr/>
        </p:nvSpPr>
        <p:spPr>
          <a:xfrm>
            <a:off y="3798525" x="5230825"/>
            <a:ext cy="165900" cx="3685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England-Scotland-North Ireland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y="4078150" x="3178650"/>
            <a:ext cy="165900" cx="2191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1801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7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7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7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59" name="Shape 5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495075"/>
            <a:ext cy="5143500" cx="6153830"/>
          </a:xfrm>
          <a:prstGeom prst="rect">
            <a:avLst/>
          </a:prstGeom>
        </p:spPr>
      </p:pic>
      <p:sp>
        <p:nvSpPr>
          <p:cNvPr id="60" name="Shape 60"/>
          <p:cNvSpPr txBox="1"/>
          <p:nvPr>
            <p:ph idx="1" type="body"/>
          </p:nvPr>
        </p:nvSpPr>
        <p:spPr>
          <a:xfrm>
            <a:off y="1417800" x="67552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u="sng" sz="1400" lang="en-GB">
                <a:hlinkClick r:id="rId4"/>
              </a:rPr>
              <a:t>http://www.royal.gov.uk/MonarchUK/Symbols/UnionJack.aspx</a:t>
            </a:r>
            <a:r>
              <a:rPr sz="1400" lang="en-GB"/>
              <a:t> </a:t>
            </a:r>
          </a:p>
          <a:p>
            <a:pPr rtl="0" lvl="0">
              <a:spcBef>
                <a:spcPts val="0"/>
              </a:spcBef>
              <a:buNone/>
            </a:pPr>
            <a:r>
              <a:rPr u="sng" sz="1400" lang="en-GB">
                <a:hlinkClick r:id="rId5"/>
              </a:rPr>
              <a:t>http://nl.wikipedia.org/wiki/Vlag_van_het_Verenigd_Koninkrijk</a:t>
            </a:r>
            <a:r>
              <a:rPr lang="en-GB"/>
              <a:t> </a:t>
            </a:r>
          </a:p>
          <a:p>
            <a:pPr rtl="0" lvl="0">
              <a:spcBef>
                <a:spcPts val="0"/>
              </a:spcBef>
              <a:buNone/>
            </a:pPr>
            <a:r>
              <a:rPr u="sng" sz="1400" lang="en-GB">
                <a:hlinkClick r:id="rId6"/>
              </a:rPr>
              <a:t>http://www.vexillologymatters.org/british-flag.htm</a:t>
            </a:r>
            <a:r>
              <a:rPr lang="en-GB"/>
              <a:t>  </a:t>
            </a:r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Sources and questions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