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2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4"/><Relationship Target="../media/image05.jpg" Type="http://schemas.openxmlformats.org/officeDocument/2006/relationships/image" Id="rId3"/><Relationship Target="../media/image04.jpg" Type="http://schemas.openxmlformats.org/officeDocument/2006/relationships/image" Id="rId6"/><Relationship Target="../media/image08.jpg" Type="http://schemas.openxmlformats.org/officeDocument/2006/relationships/image" Id="rId5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4"/><Relationship Target="../media/image07.png" Type="http://schemas.openxmlformats.org/officeDocument/2006/relationships/image" Id="rId3"/><Relationship Target="../media/image02.jpg" Type="http://schemas.openxmlformats.org/officeDocument/2006/relationships/image" Id="rId5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4"/><Relationship Target="../media/image07.png" Type="http://schemas.openxmlformats.org/officeDocument/2006/relationships/image" Id="rId3"/><Relationship Target="../media/image06.jpg" Type="http://schemas.openxmlformats.org/officeDocument/2006/relationships/image" Id="rId5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4"/><Relationship Target="../media/image07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4"/><Relationship Target="../media/image07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" name="Shape 2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470587" x="-60625"/>
            <a:ext cy="5095375" cx="8991599"/>
          </a:xfrm>
          <a:prstGeom prst="rect">
            <a:avLst/>
          </a:prstGeom>
        </p:spPr>
      </p:pic>
      <p:sp>
        <p:nvSpPr>
          <p:cNvPr id="24" name="Shape 24"/>
          <p:cNvSpPr txBox="1"/>
          <p:nvPr>
            <p:ph type="ctrTitle"/>
          </p:nvPr>
        </p:nvSpPr>
        <p:spPr>
          <a:xfrm>
            <a:off y="210967" x="63965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400" lang="nl" i="1"/>
              <a:t>Is China de nummer 1 in de wereld met hun milieupolitiek? </a:t>
            </a:r>
          </a:p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6" name="Shape 2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661575" x="4679575"/>
            <a:ext cy="2608775" cx="4470649"/>
          </a:xfrm>
          <a:prstGeom prst="rect">
            <a:avLst/>
          </a:prstGeom>
        </p:spPr>
      </p:pic>
      <p:sp>
        <p:nvSpPr>
          <p:cNvPr id="27" name="Shape 27"/>
          <p:cNvSpPr txBox="1"/>
          <p:nvPr/>
        </p:nvSpPr>
        <p:spPr>
          <a:xfrm>
            <a:off y="3624800" x="6636275"/>
            <a:ext cy="1245599" cx="2294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Door: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Tom Middendorp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Thijs van de Zanden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Bart van Gerven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Martijn van Laarhoven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Klas: H3A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Docent: Meneer de Beer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  <p:pic>
        <p:nvPicPr>
          <p:cNvPr id="28" name="Shape 2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2661575" x="0"/>
            <a:ext cy="2608775" cx="4679574"/>
          </a:xfrm>
          <a:prstGeom prst="rect">
            <a:avLst/>
          </a:prstGeom>
        </p:spPr>
      </p:pic>
      <p:pic>
        <p:nvPicPr>
          <p:cNvPr id="29" name="Shape 29"/>
          <p:cNvPicPr preferRelativeResize="0"/>
          <p:nvPr/>
        </p:nvPicPr>
        <p:blipFill>
          <a:blip r:embed="rId6"/>
          <a:stretch>
            <a:fillRect/>
          </a:stretch>
        </p:blipFill>
        <p:spPr>
          <a:xfrm flipH="1">
            <a:off y="0" x="7833250"/>
            <a:ext cy="2661574" cx="1248324"/>
          </a:xfrm>
          <a:prstGeom prst="rect">
            <a:avLst/>
          </a:prstGeom>
        </p:spPr>
      </p:pic>
      <p:pic>
        <p:nvPicPr>
          <p:cNvPr id="30" name="Shape 30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0" x="0"/>
            <a:ext cy="2661574" cx="12483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35" name="Shape 3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23100" x="0"/>
            <a:ext cy="6172200" cx="9753600"/>
          </a:xfrm>
          <a:prstGeom prst="rect">
            <a:avLst/>
          </a:prstGeom>
        </p:spPr>
      </p:pic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"/>
              <a:t>							 			</a:t>
            </a:r>
            <a:r>
              <a:rPr lang="nl">
                <a:solidFill>
                  <a:srgbClr val="FFFF00"/>
                </a:solidFill>
              </a:rPr>
              <a:t>Inhoud	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nl"/>
              <a:t>									</a:t>
            </a:r>
            <a:r>
              <a:rPr lang="nl">
                <a:solidFill>
                  <a:srgbClr val="FFFF00"/>
                </a:solidFill>
              </a:rPr>
              <a:t>1. Inleiding (Tom)</a:t>
            </a:r>
          </a:p>
          <a:p>
            <a:pPr rtl="0" lvl="0" indent="457200" marL="365760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2. Wat (Martijn)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									3. Waar (Tom)</a:t>
            </a:r>
          </a:p>
          <a:p>
            <a:pPr rtl="0" lvl="0"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									4. Waarom Daar (Bart)									5. Conclusie (Thijs)</a:t>
            </a:r>
          </a:p>
          <a:p>
            <a:pPr>
              <a:spcBef>
                <a:spcPts val="0"/>
              </a:spcBef>
              <a:buNone/>
            </a:pPr>
            <a:r>
              <a:rPr lang="nl">
                <a:solidFill>
                  <a:srgbClr val="FFFF00"/>
                </a:solidFill>
              </a:rPr>
              <a:t>											Vragen!</a:t>
            </a:r>
          </a:p>
        </p:txBody>
      </p:sp>
      <p:sp>
        <p:nvSpPr>
          <p:cNvPr id="38" name="Shape 38"/>
          <p:cNvSpPr txBox="1"/>
          <p:nvPr/>
        </p:nvSpPr>
        <p:spPr>
          <a:xfrm>
            <a:off y="311375" x="-1649150"/>
            <a:ext cy="3000000" cx="3000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nl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43" name="Shape 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-53450"/>
            <a:ext cy="6172200" cx="9753600"/>
          </a:xfrm>
          <a:prstGeom prst="rect">
            <a:avLst/>
          </a:prstGeom>
        </p:spPr>
      </p:pic>
      <p:sp>
        <p:nvSpPr>
          <p:cNvPr id="44" name="Shape 4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 txBox="1"/>
          <p:nvPr/>
        </p:nvSpPr>
        <p:spPr>
          <a:xfrm>
            <a:off y="957200" x="4347900"/>
            <a:ext cy="795599" cx="4796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nl">
                <a:solidFill>
                  <a:srgbClr val="FFFF00"/>
                </a:solidFill>
              </a:rPr>
              <a:t>Inleiding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23250" x="12562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3" name="Shape 5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-374350"/>
            <a:ext cy="6172200" cx="9753600"/>
          </a:xfrm>
          <a:prstGeom prst="rect">
            <a:avLst/>
          </a:prstGeom>
        </p:spPr>
      </p:pic>
      <p:sp>
        <p:nvSpPr>
          <p:cNvPr id="54" name="Shape 54"/>
          <p:cNvSpPr txBox="1"/>
          <p:nvPr/>
        </p:nvSpPr>
        <p:spPr>
          <a:xfrm>
            <a:off y="622750" x="4878250"/>
            <a:ext cy="3621300" cx="4405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/>
        </p:nvSpPr>
        <p:spPr>
          <a:xfrm>
            <a:off y="289450" x="4842900"/>
            <a:ext cy="3217499" cx="4405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Wat is milieu?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Fabrieken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Vuil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Werkomstandigheden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Nieuwsbericht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1C232"/>
                </a:solidFill>
              </a:rPr>
              <a:t>Verbetering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667500" x="588750"/>
            <a:ext cy="2279099" cx="3323899"/>
          </a:xfrm>
          <a:prstGeom prst="rect">
            <a:avLst/>
          </a:prstGeom>
        </p:spPr>
      </p:pic>
      <p:pic>
        <p:nvPicPr>
          <p:cNvPr id="57" name="Shape 57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2667499" x="3912650"/>
            <a:ext cy="2279099" cx="34455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4" name="Shape 6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23100" x="0"/>
            <a:ext cy="6172200" cx="9753600"/>
          </a:xfrm>
          <a:prstGeom prst="rect">
            <a:avLst/>
          </a:prstGeom>
        </p:spPr>
      </p:pic>
      <p:sp>
        <p:nvSpPr>
          <p:cNvPr id="65" name="Shape 65"/>
          <p:cNvSpPr/>
          <p:nvPr/>
        </p:nvSpPr>
        <p:spPr>
          <a:xfrm>
            <a:off y="2447825" x="570425"/>
            <a:ext cy="2443125" cx="3205650"/>
          </a:xfrm>
          <a:prstGeom prst="flowChartProcess">
            <a:avLst/>
          </a:prstGeom>
          <a:solidFill>
            <a:srgbClr val="FF0000"/>
          </a:solidFill>
          <a:ln w="19050" cap="flat">
            <a:solidFill>
              <a:srgbClr val="F1C23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FF9900"/>
              </a:solidFill>
            </a:endParaRPr>
          </a:p>
        </p:txBody>
      </p:sp>
      <p:pic>
        <p:nvPicPr>
          <p:cNvPr id="66" name="Shape 6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518912" x="633902"/>
            <a:ext cy="2300950" cx="3078724"/>
          </a:xfrm>
          <a:prstGeom prst="rect">
            <a:avLst/>
          </a:prstGeom>
        </p:spPr>
      </p:pic>
      <p:sp>
        <p:nvSpPr>
          <p:cNvPr id="67" name="Shape 67"/>
          <p:cNvSpPr/>
          <p:nvPr/>
        </p:nvSpPr>
        <p:spPr>
          <a:xfrm>
            <a:off y="1484550" x="4113050"/>
            <a:ext cy="2380725" cx="3263625"/>
          </a:xfrm>
          <a:prstGeom prst="flowChartProcess">
            <a:avLst/>
          </a:prstGeom>
          <a:solidFill>
            <a:srgbClr val="FF0000"/>
          </a:solidFill>
          <a:ln w="19050" cap="flat">
            <a:solidFill>
              <a:srgbClr val="F1C23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9900"/>
              </a:solidFill>
            </a:endParaRPr>
          </a:p>
        </p:txBody>
      </p:sp>
      <p:pic>
        <p:nvPicPr>
          <p:cNvPr id="68" name="Shape 6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1578237" x="4205489"/>
            <a:ext cy="2193325" cx="3078724"/>
          </a:xfrm>
          <a:prstGeom prst="rect">
            <a:avLst/>
          </a:prstGeom>
        </p:spPr>
      </p:pic>
      <p:sp>
        <p:nvSpPr>
          <p:cNvPr id="69" name="Shape 69"/>
          <p:cNvSpPr txBox="1"/>
          <p:nvPr/>
        </p:nvSpPr>
        <p:spPr>
          <a:xfrm>
            <a:off y="4065975" x="6851300"/>
            <a:ext cy="1377300" cx="2051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nl">
                <a:solidFill>
                  <a:srgbClr val="F1C232"/>
                </a:solidFill>
              </a:rPr>
              <a:t>Sjanghai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nl">
                <a:solidFill>
                  <a:srgbClr val="F1C232"/>
                </a:solidFill>
              </a:rPr>
              <a:t>23 Miljoen inwoners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nl">
                <a:solidFill>
                  <a:srgbClr val="F1C232"/>
                </a:solidFill>
              </a:rPr>
              <a:t>Oosten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nl">
                <a:solidFill>
                  <a:srgbClr val="F1C232"/>
                </a:solidFill>
              </a:rPr>
              <a:t>Kustgebied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F1C23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F1C232"/>
              </a:solidFill>
            </a:endParaRPr>
          </a:p>
        </p:txBody>
      </p:sp>
      <p:sp>
        <p:nvSpPr>
          <p:cNvPr id="70" name="Shape 70"/>
          <p:cNvSpPr txBox="1"/>
          <p:nvPr/>
        </p:nvSpPr>
        <p:spPr>
          <a:xfrm>
            <a:off y="205975" x="4380200"/>
            <a:ext cy="857400" cx="3263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1" sz="3600" lang="nl">
                <a:solidFill>
                  <a:srgbClr val="FFFF00"/>
                </a:solidFill>
              </a:rPr>
              <a:t>Waar?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23100" x="0"/>
            <a:ext cy="6172200" cx="9753600"/>
          </a:xfrm>
          <a:prstGeom prst="rect">
            <a:avLst/>
          </a:prstGeom>
        </p:spPr>
      </p:pic>
      <p:sp>
        <p:nvSpPr>
          <p:cNvPr id="78" name="Shape 78"/>
          <p:cNvSpPr txBox="1"/>
          <p:nvPr/>
        </p:nvSpPr>
        <p:spPr>
          <a:xfrm>
            <a:off y="634725" x="5915050"/>
            <a:ext cy="3392400" cx="3419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FFD966"/>
                </a:solidFill>
              </a:rPr>
              <a:t>chemisch gebied</a:t>
            </a:r>
          </a:p>
          <a:p>
            <a:pPr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FFD966"/>
                </a:solidFill>
              </a:rPr>
              <a:t>doelen voor milieu: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FD966"/>
                </a:solidFill>
              </a:rPr>
              <a:t>-2015 minder uitstoot 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D966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FD966"/>
                </a:solidFill>
              </a:rPr>
              <a:t>-2020 weer het schoonste land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D966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FFD966"/>
                </a:solidFill>
              </a:rPr>
              <a:t>mislukte doelen: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nl">
                <a:solidFill>
                  <a:srgbClr val="FFD966"/>
                </a:solidFill>
              </a:rPr>
              <a:t>-2006 minder uitstoot maar het werd 27% meer ten opzichte van 2005</a:t>
            </a:r>
          </a:p>
        </p:txBody>
      </p:sp>
      <p:sp>
        <p:nvSpPr>
          <p:cNvPr id="79" name="Shape 79"/>
          <p:cNvSpPr/>
          <p:nvPr/>
        </p:nvSpPr>
        <p:spPr>
          <a:xfrm>
            <a:off y="2685225" x="0"/>
            <a:ext cy="2319650" cx="5763675"/>
          </a:xfrm>
          <a:prstGeom prst="flowChartProcess">
            <a:avLst/>
          </a:prstGeom>
          <a:solidFill>
            <a:srgbClr val="FF0000"/>
          </a:solidFill>
          <a:ln w="19050" cap="flat">
            <a:solidFill>
              <a:srgbClr val="F1C23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9900"/>
              </a:solidFill>
            </a:endParaRPr>
          </a:p>
        </p:txBody>
      </p:sp>
      <p:pic>
        <p:nvPicPr>
          <p:cNvPr id="80" name="Shape 80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729625" x="57675"/>
            <a:ext cy="2181225" cx="56483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7" name="Shape 8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-152450"/>
            <a:ext cy="6172200" cx="9753600"/>
          </a:xfrm>
          <a:prstGeom prst="rect">
            <a:avLst/>
          </a:prstGeom>
        </p:spPr>
      </p:pic>
      <p:pic>
        <p:nvPicPr>
          <p:cNvPr id="88" name="Shape 8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961400" x="4596575"/>
            <a:ext cy="3080350" cx="3849675"/>
          </a:xfrm>
          <a:prstGeom prst="rect">
            <a:avLst/>
          </a:prstGeom>
        </p:spPr>
      </p:pic>
      <p:sp>
        <p:nvSpPr>
          <p:cNvPr id="89" name="Shape 89"/>
          <p:cNvSpPr txBox="1"/>
          <p:nvPr/>
        </p:nvSpPr>
        <p:spPr>
          <a:xfrm>
            <a:off y="102125" x="3336625"/>
            <a:ext cy="917100" cx="6200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u="sng" b="1" sz="2400" lang="nl" i="1">
                <a:solidFill>
                  <a:srgbClr val="FFFF00"/>
                </a:solidFill>
              </a:rPr>
              <a:t>Conclusie op de hoofdvraag: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678950" x="3648450"/>
            <a:ext cy="1532999" cx="4615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nl">
                <a:solidFill>
                  <a:srgbClr val="FFFF00"/>
                </a:solidFill>
              </a:rPr>
              <a:t>* Onderontwikkeld tot 20e eeuw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nl">
                <a:solidFill>
                  <a:srgbClr val="FFFF00"/>
                </a:solidFill>
              </a:rPr>
              <a:t>* Veel fabrieken 	    Veel vieze lucht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nl">
                <a:solidFill>
                  <a:srgbClr val="FFFF00"/>
                </a:solidFill>
              </a:rPr>
              <a:t>* Arbeidsomstandigheden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nl">
                <a:solidFill>
                  <a:srgbClr val="FFFF00"/>
                </a:solidFill>
              </a:rPr>
              <a:t>* Mensen ziek</a:t>
            </a:r>
          </a:p>
          <a:p>
            <a:pPr>
              <a:spcBef>
                <a:spcPts val="0"/>
              </a:spcBef>
              <a:buNone/>
            </a:pPr>
            <a:r>
              <a:rPr sz="1800" lang="nl">
                <a:solidFill>
                  <a:srgbClr val="FFFF00"/>
                </a:solidFill>
              </a:rPr>
              <a:t>* Regering acties 2015 en 2020</a:t>
            </a:r>
          </a:p>
        </p:txBody>
      </p:sp>
      <p:cxnSp>
        <p:nvCxnSpPr>
          <p:cNvPr id="91" name="Shape 91"/>
          <p:cNvCxnSpPr/>
          <p:nvPr/>
        </p:nvCxnSpPr>
        <p:spPr>
          <a:xfrm rot="10800000" flipH="1">
            <a:off y="1200150" x="5465800"/>
            <a:ext cy="20699" cx="315600"/>
          </a:xfrm>
          <a:prstGeom prst="straightConnector1">
            <a:avLst/>
          </a:prstGeom>
          <a:noFill/>
          <a:ln w="19050" cap="flat">
            <a:solidFill>
              <a:srgbClr val="FFFF00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8" name="Shape 9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3525" x="-62350"/>
            <a:ext cy="6172200" cx="9753600"/>
          </a:xfrm>
          <a:prstGeom prst="rect">
            <a:avLst/>
          </a:prstGeom>
        </p:spPr>
      </p:pic>
      <p:sp>
        <p:nvSpPr>
          <p:cNvPr id="99" name="Shape 99"/>
          <p:cNvSpPr txBox="1"/>
          <p:nvPr/>
        </p:nvSpPr>
        <p:spPr>
          <a:xfrm>
            <a:off y="634300" x="4393875"/>
            <a:ext cy="2364300" cx="4659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800" lang="nl"/>
              <a:t>Vragen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